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6" r:id="rId3"/>
    <p:sldId id="257" r:id="rId4"/>
    <p:sldId id="259" r:id="rId5"/>
    <p:sldId id="267" r:id="rId6"/>
    <p:sldId id="261" r:id="rId7"/>
    <p:sldId id="263" r:id="rId8"/>
    <p:sldId id="269" r:id="rId9"/>
    <p:sldId id="264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59FFA-4AC2-4034-881D-8C88BBEB1610}" type="datetimeFigureOut">
              <a:rPr lang="cs-CZ" smtClean="0"/>
              <a:t>27.6.2013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90EE4-EAAD-4644-B4F0-98C580D343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90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018F-85B5-452C-A484-93C5A1700E84}" type="datetime1">
              <a:rPr lang="cs-CZ" smtClean="0"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 17 Ropné katastrofy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6341-2573-485C-A64D-70C220D5BE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F38A-E300-41E0-A1A0-7B4F2CC3CD6E}" type="datetime1">
              <a:rPr lang="cs-CZ" smtClean="0"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 17 Ropné katastrofy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6341-2573-485C-A64D-70C220D5BE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5F07-ABF4-4B57-BA1B-C582DD32986C}" type="datetime1">
              <a:rPr lang="cs-CZ" smtClean="0"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cs-CZ" smtClean="0"/>
              <a:t>VY_32_INOVACE_ 17 Ropné katastrofy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6341-2573-485C-A64D-70C220D5BE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6CA3-03E3-45FA-948D-6438BED765A4}" type="datetime1">
              <a:rPr lang="cs-CZ" smtClean="0"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 17 Ropné katastrofy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6341-2573-485C-A64D-70C220D5BE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D45F-EAA3-4B2E-853D-04AD7F2F31B4}" type="datetime1">
              <a:rPr lang="cs-CZ" smtClean="0"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 17 Ropné katastrofy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6341-2573-485C-A64D-70C220D5BE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CF2A1-3B8B-4DDF-8932-2FD2E18D9EFE}" type="datetime1">
              <a:rPr lang="cs-CZ" smtClean="0"/>
              <a:t>27.6.2013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 17 Ropné katastrofy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6341-2573-485C-A64D-70C220D5BE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C911-B8DD-4973-BEBD-C24AF913B23B}" type="datetime1">
              <a:rPr lang="cs-CZ" smtClean="0"/>
              <a:t>27.6.2013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 17 Ropné katastrofy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6341-2573-485C-A64D-70C220D5BE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7852-32C1-45EA-B92E-8F149C246855}" type="datetime1">
              <a:rPr lang="cs-CZ" smtClean="0"/>
              <a:t>27.6.2013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 17 Ropné katastrofy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6341-2573-485C-A64D-70C220D5BE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2D07-B2FC-4156-82B1-FBCAA1B9C600}" type="datetime1">
              <a:rPr lang="cs-CZ" smtClean="0"/>
              <a:t>27.6.2013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 17 Ropné katastrofy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6341-2573-485C-A64D-70C220D5BE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79B0-D377-42FF-AABB-2DD0C8AF4EB6}" type="datetime1">
              <a:rPr lang="cs-CZ" smtClean="0"/>
              <a:t>27.6.2013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 17 Ropné katastrofy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66341-2573-485C-A64D-70C220D5BEA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36529B9-2945-4855-BA83-E603B57D27B6}" type="datetime1">
              <a:rPr lang="cs-CZ" smtClean="0"/>
              <a:t>27.6.2013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cs-CZ" smtClean="0"/>
              <a:t>VY_32_INOVACE_ 17 Ropné katastrofy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FF66341-2573-485C-A64D-70C220D5BEA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5AC097B-AA27-41F7-9B89-529CCE0BC16E}" type="datetime1">
              <a:rPr lang="cs-CZ" smtClean="0"/>
              <a:t>27.6.2013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cs-CZ" smtClean="0"/>
              <a:t>VY_32_INOVACE_ 17 Ropné katastrofy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FF66341-2573-485C-A64D-70C220D5BEA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cs-cz/images/results.aspx?qu=ropa&amp;ex=1#ai:MM900297026|" TargetMode="External"/><Relationship Id="rId2" Type="http://schemas.openxmlformats.org/officeDocument/2006/relationships/hyperlink" Target="http://office.microsoft.com/cs-cz/images/results.aspx?qu=katastrofa&amp;ex=1#ai:MC900150807|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ffice.microsoft.com/cs-cz/images/results.aspx?qu=vydra&amp;ex=1#ai:MC900029957|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3384376"/>
          </a:xfrm>
        </p:spPr>
        <p:txBody>
          <a:bodyPr>
            <a:noAutofit/>
          </a:bodyPr>
          <a:lstStyle/>
          <a:p>
            <a:r>
              <a:rPr lang="cs-CZ" sz="9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Ropné katastrofy</a:t>
            </a:r>
            <a:endParaRPr lang="cs-CZ" sz="9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 17 Ropné katastrofy</a:t>
            </a:r>
            <a:endParaRPr lang="cs-CZ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1/ </a:t>
            </a:r>
            <a:r>
              <a:rPr lang="cs-CZ" dirty="0">
                <a:hlinkClick r:id="rId2"/>
              </a:rPr>
              <a:t>http://office.microsoft.com/cs-cz/images/results.aspx?qu=katastrofa&amp;ex=1#ai:MC900150807</a:t>
            </a:r>
            <a:r>
              <a:rPr lang="cs-CZ" dirty="0" smtClean="0">
                <a:hlinkClick r:id="rId2"/>
              </a:rPr>
              <a:t>|</a:t>
            </a:r>
            <a:endParaRPr lang="cs-CZ" dirty="0" smtClean="0"/>
          </a:p>
          <a:p>
            <a:r>
              <a:rPr lang="cs-CZ" dirty="0"/>
              <a:t>2/ </a:t>
            </a:r>
            <a:r>
              <a:rPr lang="cs-CZ" dirty="0">
                <a:hlinkClick r:id="rId3"/>
              </a:rPr>
              <a:t>http://office.microsoft.com/cs-cz/images/results.aspx?qu=ropa&amp;ex=1#ai:MM900297026</a:t>
            </a:r>
            <a:r>
              <a:rPr lang="cs-CZ" dirty="0" smtClean="0">
                <a:hlinkClick r:id="rId3"/>
              </a:rPr>
              <a:t>|</a:t>
            </a:r>
            <a:endParaRPr lang="cs-CZ" dirty="0" smtClean="0"/>
          </a:p>
          <a:p>
            <a:r>
              <a:rPr lang="cs-CZ"/>
              <a:t>3/ </a:t>
            </a:r>
            <a:r>
              <a:rPr lang="cs-CZ">
                <a:hlinkClick r:id="rId4"/>
              </a:rPr>
              <a:t>http://</a:t>
            </a:r>
            <a:r>
              <a:rPr lang="cs-CZ">
                <a:hlinkClick r:id="rId4"/>
              </a:rPr>
              <a:t>office.microsoft.com/cs-cz/images/results.aspx?qu=vydra&amp;ex=1#ai:MC900029957</a:t>
            </a:r>
            <a:r>
              <a:rPr lang="cs-CZ" smtClean="0">
                <a:hlinkClick r:id="rId4"/>
              </a:rPr>
              <a:t>|</a:t>
            </a:r>
            <a:endParaRPr lang="cs-CZ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 17 Ropné katastrofy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81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 17 Ropné katastrofy</a:t>
            </a:r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00" y="116632"/>
            <a:ext cx="8244000" cy="617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088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3318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MÁLOKTERÁ EKOLOGICKÁ KATASTROFA má tak dramatický průběh, jako rozsáhlé úniky ropy do moře.Moře po takové havárii je dočista zdevastované a naftou nasáklá pobřeží budí dojem, že už nikdy nebudou vypadat jako dříve.Ptáci a mořští savci hynou po tisících.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 17 Ropné katastrofy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33757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Z nechvalně známého tankeru Exxon </a:t>
            </a:r>
            <a:r>
              <a:rPr lang="cs-CZ" dirty="0" err="1" smtClean="0"/>
              <a:t>Valdez</a:t>
            </a:r>
            <a:r>
              <a:rPr lang="cs-CZ" dirty="0" smtClean="0"/>
              <a:t> vyteklo v roce 1989 41600 m3 surové ropy do moře poblíž Aljašky</a:t>
            </a:r>
            <a:r>
              <a:rPr lang="cs-CZ" dirty="0" smtClean="0"/>
              <a:t>.</a:t>
            </a:r>
            <a:endParaRPr lang="cs-CZ" dirty="0" smtClean="0"/>
          </a:p>
        </p:txBody>
      </p:sp>
      <p:sp>
        <p:nvSpPr>
          <p:cNvPr id="19458" name="AutoShape 2" descr="data:image/jpg;base64,/9j/4AAQSkZJRgABAQAAAQABAAD/2wBDAAkGBwgHBgkIBwgKCgkLDRYPDQwMDRsUFRAWIB0iIiAdHx8kKDQsJCYxJx8fLT0tMTU3Ojo6Iys/RD84QzQ5Ojf/2wBDAQoKCg0MDRoPDxo3JR8lNzc3Nzc3Nzc3Nzc3Nzc3Nzc3Nzc3Nzc3Nzc3Nzc3Nzc3Nzc3Nzc3Nzc3Nzc3Nzc3Nzf/wAARCACCAMcDASIAAhEBAxEB/8QAHAAAAQUBAQEAAAAAAAAAAAAAAwACBAUGAQcI/8QAPBAAAQMDAwIDBgQFAwMFAAAAAQIDEQAEIQUSMUFREyJhBhQycYGRobHR8CNCUsHhBxViM1PxFhdDcoL/xAAZAQADAQEBAAAAAAAAAAAAAAABAgMABAX/xAAlEQADAAICAwACAgMBAAAAAAAAAQIDERIhBDFBE1EiYQVCUnH/2gAMAwEAAhEDEQA/AN4ynNTWkmmMtHtUxtuIr0ro8acY9sGjpGKTbZou3b0mueqOmcTGBNPCe1U+u+02l6G4hm7dK7lYkMMjcv0noOvPMYrG637e6sw8hNvb2tpCiFMOhS3RBjzcAfIfehM1Xofjx9npYHenRXil17e+0Lz6SbtFuARCGWwgYzOZJ/L0qx/909QTaJbDVq48EEeIltStx7wDFM8Nm3J6zGY60J5bbKd7ziW09Ss7R+NeDal7V+02quy9fXaG/wDttJU2n7CJ+tdstT1NphTZL7y1gIQfKooHGCvIHTBHpmj+GkbcnuDd/YuJWpu8t1Bv44dT5fnnFdRe2biZbu7dYJiUupOfoa8RceuWmw5dIeauD8LQYbRiOZkQe+JqC7dXToUXGFrIIV8aZUe/PSTkmc004trexW0uj3ty7tGhLt1btjut1I/M08PMq4ebPyWK+eveL8Ol0svlajuKvIc81bWnvCwFG4bQVEqJeTncZyQQZxT/AIP7FdJHtnvdpJAumJGD/FTj8aLII3Agjoa8TS5qNkS5ZqSSpORKcCZjI+LGSPvk013U9asnkui4WyfME+E7uTBORIJE/PNZ+O/jMqPb+cUimvKvZ/281CxuEN37iry0UrzT5loBPIPWOx/CvVmHW7hlDzLiHG1jclaVbgQeDNRuaxvTGWqOQaUUXbXNtJs3ECQaaRRymmlFMmByAVXDxRSmmFOKbaFcge9KnEZpUwo9tn0oz7ltZteJdvtspGZcUBWK1j26IaCLFtFsNwBecUFLEzwjEx9awl1qiVD+CF75JLzhlX0BkA+uT2IorDd++ivKYPWf/Vdi6tKLNq5dlUFQbCUgfNRA/Gspr3tvevvOW9upu0t4gqZO9xecgKCoT8xPzrAuXKl+VaisDgKUTE/OaEp0jmRVJ8eE+wPNT9E9TtmnzCzDru6S6++talfMAgfhQby7VdISh0J2Jk7UJCBPEkJieAMzFQi7JgmR+FCW7AIMc5z0q38UJumSUeGiVIbQk9SlIFP94UMFRAHrxUBTo2k9xzTXHFNggbciZkER9K3IHEtbNxD1yllZSlLx2BauEKUfKZ6CYn0mrDSdUsEXpb1D3OzdQnK3GAC2sK4MgwRB4EyMVntLdR4xu7ll91LTiSlDbQUFGZ8xnAiOnU4q0126fdK/DZKGwtCXVgqhW1QEnywPqqOwk1xZ/J09Seh43hqlujRW/tDolwXWbjUm1fw17CW/KVQSkCU9wn7R2qo1ktoeQ6la1pDKZJQEpK5IO2ABtn8orP2bVwlbiQSSpBhO8jMgDmAYJGe3arxlGoqWWltoDjG3aEEKJPmBEgzAiZEAx3NRnyaTOm/Chog7yD1ChyDzx+/wp4WoHIMn0jmlcsrbdS6pIYuVrSgMq3hap5mZnkDIHBjmaNo77Lf8YeBuSuAxdrHhLTGZkBSRAPwkkdqvPm/tHNf+Nf8AqwSXFmdoKfX9mitOvJ5Cx96NdXNst5abW0aZJle1pe9A5UY5kZHUdqC2+1tVLaEkZO0lMV1Y8itbRw5MTh6YUuJVl1ls+pbE/erfSNfuNLSEWpCGwZCQoxJOev4cc96r1MItw2bkraLqUqSCUqGTABgdTn5EU8Wza52uNEdJ6/anbmiWnJubL/UBBAF5ZgH+ptX9j+taHTvaXS78JCLhDbiv/jdMfjwa8jVYuiS2g+u0yKYA43A7c9KjXjw/RRZaXs92EKAKSCDwR1rm2a8ZsdXvLNY8B9xojsqB+/nWq0r24uElKb5tLqRypOD/AJ/Co149L12POVP2bopphRUXTdZsNShNu8nxI+BWD9qnxiodp9lNJ+iMUelKjlBPSaVNyF4nzmt5SiSpRJPrQy4rgZjFDUfKdkp7qJocgDcST0BEwPQdzXouiKnYbzLwOT17UxxUwPKecnAHOZJoRcGQlSiQBOOpPA/c46UJTkIMEYEkRMfX+/FTdDqQwXuTtBUJyOnTt0/OguOp5Bgc7gZA9J70MqEEBUk+pJV8v2KGp4SAQoNpEdPL+yTP96R0MpCKfEETKiOhM/v8KjvPLdcDKUgmQSrvjqevypjr5DaigkzmBITI71O9nLRVw+q4dJhs+XrKiY/U/So3k4rZ0YMP5LSNJpKH2dPaYt7QoccVuO4gDdxBAMz+tRdY97RatpW8FpdfaDiUpUE5UIiZH981b+OltxCzG1C0HoOFCOYql1W78O5aDby1H3gMhDZOzbiZHBmAQZnIrznW2e5ULHHFArR+5D7LxUtCvFLYUhWRIEdM5ArUWySXQ8Lh8rWlJkpb6CU8p5E4HrWN97YKFJU4tGxaFSUqhJBM5A7YrSWd+2Ldud6CeBCjGSRkY/THagPGiZrul22s2za3lgqaR5XNgQqTxxH2z0z3x97ZLsVphLIS2vaA4jLhJnJykbRHpia2Sb+3fKB4wlw+WVlO4jJgfXIqM+z4ad9ohLja0StS1rcIOIUJJn7isC8aa2ipsdFsVui5TqNu5sVu224lJPImFAgyO30xma25b2j/AITxvEjbKVFKR0M5mDmMSD+dU2o6qy+6u0tVtNIdIT4yRtAM5ORmBII55ins2Wt6ZqDdqu7U6wpJQQh5O1AiRu3YGe/au7FSnWjyMydbT+F5rNzpzup6XZXGnO3TbjyYSgFKWiNqUSqBPBn05qReaRf2FuHruyWGxALqBKZOOnGfzobC2mNGtUJdDylEoKwdoBMQFf08yO+Y4xcamEarp1s23fFe5QLYDgK1ACIAJ5kgwefxqk5eNe+jnrC6Wtdma96SFeQkfIxTmtQeW8EKW4lDajIWkKSoR2Mkde3FD1e3d018FLq3rYmPEU3B6ASP5ee/aoqblKxhP14/Gumcir0zlrFUe0XQdZdiUgA/9sz9YNE8IHLS0q7BJg/Y/wBqpkPhIgg89eD9aI3cttOGDtUrmBzT8ifEtkPONHOY6GRFajR/a66ttjb6vHa/ocPmA9FfrWMTceIlQ8Ujy/EIMffFSbUFFugPLU44BlwpgK/SkqVXTQybn0ev6bqtnqQHu7sLiS2vCh9P0pV5ay8pKJSogDEyfwpVB+P+mVWb+jBFeZAG0cZj8Yx1/tQlKUmAqS4oRPG3/iB0/frSW8pBK1bUBGQOgHf8DgZJqKpxwEpQk7yIhQkpHUnufT86rVGUsO4s/BvieADz+/t86Cp7aEpTuRu4HVfy7UFwhCN28qJypasz6f4/SuJUGk73ArxFDypn8SRkfvipOiikKtZaTCjBj4ATj5nvUcysecEqmQJgAd4NNC1Skr4HwoSZzTbhK023jFCT4ijCQqYIicAziRzj5wRSOhlJGUs3LuxJTEwJVA+9bXR20MWbbaFhKy6Z2kbZgpGeOB0PWsjpRfavEOsOFL7XmSZjYSQBHrkVsGrZKEIaWpSglMec7hgcccY4iuTNfw9bwcTbdJC2vlBNwppxYVJ3kwOMZIH+TUO9slOW675y42qacSClKwEphe0EZxEzjGBU5oSt4LUCnw0z5QZMnOZ7D7VD17x2rVIS8EsqcT/025KRIHmPHrx0qC9ndljUbDWDAf1JxraVhzzJbCZ8QhQO0D+aZMDJPFCulanaMtotb4KLO1JCX07VqIEwd/8AUpQ+dd094s3jinQ8IU24BtO6NmYjrKhx/mjPruLlxxV5Y+OsL2tBLKWyUpIJ2AAbuSSRPc0NkeKf3SFo9pqCbRJ1dl5CRlreshSuSRzkQRzV1tSh5o2+/wAKFApQhKh5SDHocn9eKAllagjay4QnygOdD2BMVxxva824fFQtBG2HgEySABE80UyjhKdJmZ9orV7TtTGoMNEiZTuZSG0q9UyqckYIE9qjezmorbfuEOKhbh3HzRu7+ta3VGU6hau2ZHnUkiS05CSB1VtjvXnl2x/tr7f8dNxtO6UhaRM9CQDVorR5vkY1L6PQm7ZhsWgsmXkOOPJSotOQFK3HKRHwgZiMnHrXL61sdQJeNk4VuuEuLDe1ZgASoETIjAGep5IrNaTq9u+N1zcLQ42nypU+UQBxtKRM/Waj6jqIb1ZnepxdshKEqZC1+ZEdCqPUTEfOm5LZPT0ns0HtRcXGm2rD1m5fguuJSpLrigFlIOZwSrAyP71SK19y+uFvX5KSpHxhkZOfiiPvz3mri7eb1TTBa6eytbVs5IWXC4pGCSCjChMAA5HTpVBtDa1IWiFJUQodiMZqmN7fTJZlx9raLli8adksutuJBjc3x+MR++9Sg624MbFf8cfv8jVC3sA3pMKPcc0dpcLG4BJ7nj711zT12cVJN9F4haU5gATkTx9+PrUhpcEbVbZyUnr6/wDiqhh4oWErJEnhRiPkamIWNxCjG0Hpn6j+4qiom0XTDhTB3RPqDSqFaxuCQ6lO7uSfxj+1KibiY15xQSiAEqmUCeP+R9eg7VzephIAPhkJkmMpHMfM0MELVu2JO4eURx2J9PT5etCcAW8qFFTSMCTMmBP49a52zpSOp/iJU84mGx8IR/ihuuy4XDKu209Ka6tTroRmBiJ5FNlAkzCz1HApGx0jq1bEqCSdxkk8/So4XxJVmTE8U55XiSACe5P74qMtRJ4gcelI2Okaj2asWX7Rd4skOJc2jzgJIG05wTVtd6pY2rDyrj3ZVwkfw2mVuA5OZlR456fjVF7FagLe8XbLXDbw8qf6ldhkZI+9ax5ens27j6LZh1b5w84ptITnmTKiZgkATGJE1x0m6PXw3Kwpp6ZHs9c0FFwlV1bJNu41vS44gOL5gpgT13ZJiI70O39oPHsnnG1WzbqVnw0W9uhtRT/KfhMcdcdzVXqarq/eLbb/ALyzG5tq2t0hK1Dy+QCTnaCT1gnpmVYNN6WwrUjauPDwwypttH/QcAMoUJnJHPzzNFrS6JTkd2+XaIeme0SLS4cbuRdhqCopcc8QpXMnEJAyVSf0qXdX2n6O5uZbU6+loeGlbhVt7Jxxgk/LHaqKzfXc6i+tVi2XHJcS0lny7hkwCcDBmit22oXly42qyU06tIEKb2oBnk4xxFBpb2abajS7/XR2w1a4vb9o3w8UbwqUpgoE/EnbkEc+tXFzYPXcKutVtlW61JUUoJgbZkiSSMEzAPyoB9mh7tblxxxi4QgoWG9kfETyOcEc56UO7uBo/uVu4XCxjxXURvKZIwlXlJg9Z6UOm9IfjkmOdrovh4rQQEW61tpIShYcCxtBE53SMAxInjFZj22dcdWw2rIZ3BR7KMEj7fmKV1qV4+88NJeaZtEtoDpQlLSVGNpc2cpJAkgTB68VT6jcm6UhAADTaQEpSkJmAAVEDqYE1SZ0Qy+Tzni0VySQZFXFnrZU0LbU213Vvkf9QhSJjKT3ECPlVQpMGuQaLRypmk0m3bt7xD1rq/u6XCtAc2hJKQJyJwDxnqPlUrV7nT3XWv8AbStcITvUEgCeOJJBED6c+uXY3hVTmlluI2kclKxzTwu9gyX/AB4k4OEp3BIP0H5/5qQ26g/zY/5AR+/oKiNFlRlpbls56L8p+VSGXEt3LaNRbV4QkFxoQrIMYmDnNdCfWzl0Tm3FAFIG9ByUE4jrBqUwpJbIbO5AIlKiQpvPI6j0nHHFVrbwbQotoXcNBRBWnyqA6SMwe/SpdptuFzaqcXsHmQkSpIPYjpJA7Z5zVFQjRd2e0BaVqaKCdu4gEEif5SOeOPnSrmnOICEmWo8oUtaJSvBgEECCJJgYyPlSqgNGJWdgVxIGT3Uf0/fShphITuSVEAqCRiD+/wC9NeJCBz3P7+tDT5ztyQBAHrUKZ0IITCFKKglThwAB2/D0qMVCTMgDiD1rrq9zmDjpOKjqkEipNjpDlK/h7B1OTQjk0uR61xWPnSNjpHd0EQTjNWTGqOusOWzqmwHBtU6pGeRyR8uYPXuZqZzXQTNJsJvtM0UiyTcWmpoDwQtpToT4spKQNqc+QRuGc9e1Sra3RZNLedKXLla1Lcf8rZXuIkSVQBPr1rA213c26gu2uHGl90LImrS39ptRZG17w7lHUOomftU6imd2HyMU+1pm+TdW7+ke9Jd8jaocAeDu0iZmBg9YEx3NVVpqNtqi1ptPE8RvHiqBKSdpIgYPT07RnNKn2yd8MNi1S2kmVBGR84x371aadrTF24tVnbKSqBu8iUde4JP/AIocH8RScs/99Fq08+6laLhlwAK3NOKt0NpgjIOVLJnuYjgCq3WFW3uyveWkOIBxub3Qo8RGSfQR6kVOsWn766Uly4WAklIbQogZg89s9AK1WrXjPsjoayEH3x8gIbSYknoVdDHPJFP+F+2I/MlQ4lb/APTyG8Uhq1RaW9uu2Ey6VuSpw9N2MR26E/aqPOKnag8l1xSxuTuMgSTPrnnM1BIESDTpaPNqnT2Ipmm7KdTk55pvYomgArIJjiKk7gtMrInuB+dMCAqBxJ5nE1zKFKBwsYMimXQH2FAImYg8E8GpDTgR/CdTKMY5gHsf7UG2UkkpUlG4kDcowEjrPpUl9IUCsuJUte3eE9ZE88dh86eWKwwQphQW3Cuyh1B6f4qy050Nvt3abfcW1BXhlZSlRgjkdYJx+BGKpmXFMKKVQpBwrt+/WtFoNk7fvIS29tbDqRsCtzhmZUlEjdtCc5xiqJponp7L7QGtQftLn/bUvMPLUlxBaSpaXERHmbBIByDCh1SRERSq1Y08WlqGtMZSxqNyhK0i4aStTY5IQUElRImSTGDA5IVLssp6PH7pZU+ojnCcVxJ8MnGdsD1oM7lHcesnNPbyolXG2RNJvfZtAzhUGOOajqJKjyaOowkn+YjJoJxkcmlY6ODDZMcmJofWnqMJI6GmnFIxhtIUjXQkkgASTxShOTFGaWAcwR2NNLKgUhRSNwkZpgEGsm0YMtKZlOPnWy/08sV3j12yyjc9CFo9Pi+1ZJkS2VKJxxHNeh/6VXzH+5u2TzSUpWz4hU2gKC9pGI+vPSrS/qFf6N9Z6CdAtlX4KFvL821SfJOBg8p45MjrEV5R7T+0ydX1RD9y0txhuG/D8b+XBWQRMTkAwcQYk1rP9TPa551H+2WrvhNqSU3Gw8p4DfpjJ9IryhalOKKjEntSVToHS6RO1A2RZt3LNxalLQfFQqf4ZkwmYE46/wB5AhoTuEdqGJB9KeCcBAGM0EKxKCU9TPWa6PmJ5p4JBAUmIJHGZoq2wpKS3weY6UyQAQWUpjpMwO8U+Q4BJhQwFd/nQ0pUSYSTEzHpRmmXFLQ2CoBwiBBM9uOetZGGhG88Z6GeKkDbtShOVkmYz8h68T9asLb2evHrM3Y8JNsmYcK8nzBOBz1B+R+lXlr7Ot63py3C9cM3rZCPEfSoWzaEzysz2GDEbuME04CDorrBu23b3S2rppQhCXFqCCYOVCfNETEz0re+zVu03pt1a6j7NBm3S8WkuFKnXQ4mSckxgyIJSMHnNVXs57Mu2+nqUUG9cCkLIYCgEA+baFf1H+GBIEEqlJCZHqOlaS1baXYJutOSyizKShIT4ix5gQlO3nIRJ67TzzS1RSZ0TLIN36W3n7S4bS6CtCFhTaikwZWhJ2g8ROfxpVb26SpSgneNv9SjBnPXM8UqlyY58bp8wXJ5Mmn/ABIcngDPz70xAjcB2mnow2U9CY/KrkQazuJMQO31oZFEV5iABGeaYoQYmaRjJjCndHc0wp82eKltBBkuKITECBOcUFUTjjp6UGgpjPDEwmntpJUIwRkZjiuKQABFdQSBHrQCdMqMmJ5MUMpG3dOe1G+ExjrOPSmwqQAc8wKBtnW21ygqmCOfSYq/9iNQGma370ppbpS0oAIwUgiFK4PCSTHGPSq2GvdFJJJWkgEgghUTwfrMfpTbJ9Nu8lYJSkH4gYUj1HrRXQGy69sbnT73X3X9MYcTZuwoFQ2lxUedW0TtBMmB3x2FS7b4ShsJKjnynH37VLUl5banJKt7aVlREKGcBR5/lnHOKY80t5QRbJc3NkpSEIzsmYPXmenEUdC7IjlqFW6FtQVx58/DmB9f8UrRpLu5BnBz3yP1j71OSSrTbgoDiWG7hMtE5PIyPQ4/DFDYQl3U0MmEul7wlz8KUyAM9czJPQVtGBPWkbl7kZk7U+bOTA+VJgbWFlG1UrggHMAcn09fnUtvx2FJDjYW2pGwQY2kynkR0n7g0JLiWnrhSApIILTiQIlBwYzz9ab0DYMtONrCGF721ne3tGSYx09YIqVodq/c3Ddrb+IGX7htveUphKzhIz1yrHUT2rT6J7Kt6r7s3b3aU7lFAAQSErkFO4mPiggDt6gipuq+xLlrozzgU25cNPqb8VTkBQOQmCNp8x5kEFR6AwzS1sCfwP7MaBa6xaPJNv7v7qtKXSwSPF2yCnbO5RIhUHg/PGz0jSG7Ndml5DrgugFuSBJWnO8lMhM7jIHOCSc1iPZXXl2iE62pYbVcOJtb1ReSn+IAdjoTAKZCCFA45g9Bs9RVqWlC1v2795WnqUFe53NuPFZSvIKFACSkH+YHIAmTFLsZInt6Rde8K8TWblCVuJSoB4pUYO0AKGRyqBxJ6xWwt1eGyku+IvwwU7iACqY6CB+mfWqS4vQ8QnT9r3htIuG0hlaluN5EpMQTJT3PPzqzRqbaHR4yHWkuJEFQIjvM9uSeBI9TU29lEi0QuQkjIUJBGRSoSH23FLCXEKSkwohYwY49On3pUoT44b+JX/1p92ACYEUqVdPwiB/mHyNDJJOaVKpswQcJFMpUqLChveudKVKlYw8/D/8AqknAJHPf60qVKYKyTCxJiCfxofwqVtxxx86VKm+gNd7OoSXtKBSkh24u23AR8aA02Qk9wCSY9aj6C4ve8rerd40zOfgVSpU3wVkTSCXEPrcO5Xghe5WTuzn5+td2pTrriUpATsVgDFKlWMxloSbiyScpKJI6E7opPJBvnpAMuKn18tKlWYDQ6O4417LPuNLUhaUBQUkwQQpkgz3BUo/U969DeAudJfFyPFCm9qg55pHjpEGekEj5E0qVN8NPs8r1FR8qZO0vugicHyMH869ctiXf9JEvOkrdGnqIcVlQKRKc+kCKVKlfwrPtmi9hx4nsLpZc8xOngEqzjOKrtHdcV7SW1mpxZtVMbSwVHYQU5G3ilSpP2N8Rc+z6iL59AJ2hSwE9ANxpUqVB+zH/2Q=="/>
          <p:cNvSpPr>
            <a:spLocks noChangeAspect="1" noChangeArrowheads="1"/>
          </p:cNvSpPr>
          <p:nvPr/>
        </p:nvSpPr>
        <p:spPr bwMode="auto">
          <a:xfrm>
            <a:off x="76200" y="-525463"/>
            <a:ext cx="1685925" cy="1104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9460" name="AutoShape 4" descr="data:image/jpg;base64,/9j/4AAQSkZJRgABAQAAAQABAAD/2wBDAAkGBwgHBgkIBwgKCgkLDRYPDQwMDRsUFRAWIB0iIiAdHx8kKDQsJCYxJx8fLT0tMTU3Ojo6Iys/RD84QzQ5Ojf/2wBDAQoKCg0MDRoPDxo3JR8lNzc3Nzc3Nzc3Nzc3Nzc3Nzc3Nzc3Nzc3Nzc3Nzc3Nzc3Nzc3Nzc3Nzc3Nzc3Nzc3Nzf/wAARCACCAMcDASIAAhEBAxEB/8QAHAAAAQUBAQEAAAAAAAAAAAAAAwACBAUGAQcI/8QAPBAAAQMDAwIDBgQFAwMFAAAAAQIDEQAEIQUSMUFREyJhBhQycYGRobHR8CNCUsHhBxViM1PxFhdDcoL/xAAZAQADAQEBAAAAAAAAAAAAAAABAgMABAX/xAAlEQADAAICAwACAgMBAAAAAAAAAQIDERIhBDFBE1EiYQVCUnH/2gAMAwEAAhEDEQA/AN4ynNTWkmmMtHtUxtuIr0ro8acY9sGjpGKTbZou3b0mueqOmcTGBNPCe1U+u+02l6G4hm7dK7lYkMMjcv0noOvPMYrG637e6sw8hNvb2tpCiFMOhS3RBjzcAfIfehM1Xofjx9npYHenRXil17e+0Lz6SbtFuARCGWwgYzOZJ/L0qx/909QTaJbDVq48EEeIltStx7wDFM8Nm3J6zGY60J5bbKd7ziW09Ss7R+NeDal7V+02quy9fXaG/wDttJU2n7CJ+tdstT1NphTZL7y1gIQfKooHGCvIHTBHpmj+GkbcnuDd/YuJWpu8t1Bv44dT5fnnFdRe2biZbu7dYJiUupOfoa8RceuWmw5dIeauD8LQYbRiOZkQe+JqC7dXToUXGFrIIV8aZUe/PSTkmc004trexW0uj3ty7tGhLt1btjut1I/M08PMq4ebPyWK+eveL8Ol0svlajuKvIc81bWnvCwFG4bQVEqJeTncZyQQZxT/AIP7FdJHtnvdpJAumJGD/FTj8aLII3Agjoa8TS5qNkS5ZqSSpORKcCZjI+LGSPvk013U9asnkui4WyfME+E7uTBORIJE/PNZ+O/jMqPb+cUimvKvZ/281CxuEN37iry0UrzT5loBPIPWOx/CvVmHW7hlDzLiHG1jclaVbgQeDNRuaxvTGWqOQaUUXbXNtJs3ECQaaRRymmlFMmByAVXDxRSmmFOKbaFcge9KnEZpUwo9tn0oz7ltZteJdvtspGZcUBWK1j26IaCLFtFsNwBecUFLEzwjEx9awl1qiVD+CF75JLzhlX0BkA+uT2IorDd++ivKYPWf/Vdi6tKLNq5dlUFQbCUgfNRA/Gspr3tvevvOW9upu0t4gqZO9xecgKCoT8xPzrAuXKl+VaisDgKUTE/OaEp0jmRVJ8eE+wPNT9E9TtmnzCzDru6S6++talfMAgfhQby7VdISh0J2Jk7UJCBPEkJieAMzFQi7JgmR+FCW7AIMc5z0q38UJumSUeGiVIbQk9SlIFP94UMFRAHrxUBTo2k9xzTXHFNggbciZkER9K3IHEtbNxD1yllZSlLx2BauEKUfKZ6CYn0mrDSdUsEXpb1D3OzdQnK3GAC2sK4MgwRB4EyMVntLdR4xu7ll91LTiSlDbQUFGZ8xnAiOnU4q0126fdK/DZKGwtCXVgqhW1QEnywPqqOwk1xZ/J09Seh43hqlujRW/tDolwXWbjUm1fw17CW/KVQSkCU9wn7R2qo1ktoeQ6la1pDKZJQEpK5IO2ABtn8orP2bVwlbiQSSpBhO8jMgDmAYJGe3arxlGoqWWltoDjG3aEEKJPmBEgzAiZEAx3NRnyaTOm/Chog7yD1ChyDzx+/wp4WoHIMn0jmlcsrbdS6pIYuVrSgMq3hap5mZnkDIHBjmaNo77Lf8YeBuSuAxdrHhLTGZkBSRAPwkkdqvPm/tHNf+Nf8AqwSXFmdoKfX9mitOvJ5Cx96NdXNst5abW0aZJle1pe9A5UY5kZHUdqC2+1tVLaEkZO0lMV1Y8itbRw5MTh6YUuJVl1ls+pbE/erfSNfuNLSEWpCGwZCQoxJOev4cc96r1MItw2bkraLqUqSCUqGTABgdTn5EU8Wza52uNEdJ6/anbmiWnJubL/UBBAF5ZgH+ptX9j+taHTvaXS78JCLhDbiv/jdMfjwa8jVYuiS2g+u0yKYA43A7c9KjXjw/RRZaXs92EKAKSCDwR1rm2a8ZsdXvLNY8B9xojsqB+/nWq0r24uElKb5tLqRypOD/AJ/Co149L12POVP2bopphRUXTdZsNShNu8nxI+BWD9qnxiodp9lNJ+iMUelKjlBPSaVNyF4nzmt5SiSpRJPrQy4rgZjFDUfKdkp7qJocgDcST0BEwPQdzXouiKnYbzLwOT17UxxUwPKecnAHOZJoRcGQlSiQBOOpPA/c46UJTkIMEYEkRMfX+/FTdDqQwXuTtBUJyOnTt0/OguOp5Bgc7gZA9J70MqEEBUk+pJV8v2KGp4SAQoNpEdPL+yTP96R0MpCKfEETKiOhM/v8KjvPLdcDKUgmQSrvjqevypjr5DaigkzmBITI71O9nLRVw+q4dJhs+XrKiY/U/So3k4rZ0YMP5LSNJpKH2dPaYt7QoccVuO4gDdxBAMz+tRdY97RatpW8FpdfaDiUpUE5UIiZH981b+OltxCzG1C0HoOFCOYql1W78O5aDby1H3gMhDZOzbiZHBmAQZnIrznW2e5ULHHFArR+5D7LxUtCvFLYUhWRIEdM5ArUWySXQ8Lh8rWlJkpb6CU8p5E4HrWN97YKFJU4tGxaFSUqhJBM5A7YrSWd+2Ldud6CeBCjGSRkY/THagPGiZrul22s2za3lgqaR5XNgQqTxxH2z0z3x97ZLsVphLIS2vaA4jLhJnJykbRHpia2Sb+3fKB4wlw+WVlO4jJgfXIqM+z4ad9ohLja0StS1rcIOIUJJn7isC8aa2ipsdFsVui5TqNu5sVu224lJPImFAgyO30xma25b2j/AITxvEjbKVFKR0M5mDmMSD+dU2o6qy+6u0tVtNIdIT4yRtAM5ORmBII55ins2Wt6ZqDdqu7U6wpJQQh5O1AiRu3YGe/au7FSnWjyMydbT+F5rNzpzup6XZXGnO3TbjyYSgFKWiNqUSqBPBn05qReaRf2FuHruyWGxALqBKZOOnGfzobC2mNGtUJdDylEoKwdoBMQFf08yO+Y4xcamEarp1s23fFe5QLYDgK1ACIAJ5kgwefxqk5eNe+jnrC6Wtdma96SFeQkfIxTmtQeW8EKW4lDajIWkKSoR2Mkde3FD1e3d018FLq3rYmPEU3B6ASP5ee/aoqblKxhP14/Gumcir0zlrFUe0XQdZdiUgA/9sz9YNE8IHLS0q7BJg/Y/wBqpkPhIgg89eD9aI3cttOGDtUrmBzT8ifEtkPONHOY6GRFajR/a66ttjb6vHa/ocPmA9FfrWMTceIlQ8Ujy/EIMffFSbUFFugPLU44BlwpgK/SkqVXTQybn0ev6bqtnqQHu7sLiS2vCh9P0pV5ay8pKJSogDEyfwpVB+P+mVWb+jBFeZAG0cZj8Yx1/tQlKUmAqS4oRPG3/iB0/frSW8pBK1bUBGQOgHf8DgZJqKpxwEpQk7yIhQkpHUnufT86rVGUsO4s/BvieADz+/t86Cp7aEpTuRu4HVfy7UFwhCN28qJypasz6f4/SuJUGk73ArxFDypn8SRkfvipOiikKtZaTCjBj4ATj5nvUcysecEqmQJgAd4NNC1Skr4HwoSZzTbhK023jFCT4ijCQqYIicAziRzj5wRSOhlJGUs3LuxJTEwJVA+9bXR20MWbbaFhKy6Z2kbZgpGeOB0PWsjpRfavEOsOFL7XmSZjYSQBHrkVsGrZKEIaWpSglMec7hgcccY4iuTNfw9bwcTbdJC2vlBNwppxYVJ3kwOMZIH+TUO9slOW675y42qacSClKwEphe0EZxEzjGBU5oSt4LUCnw0z5QZMnOZ7D7VD17x2rVIS8EsqcT/025KRIHmPHrx0qC9ndljUbDWDAf1JxraVhzzJbCZ8QhQO0D+aZMDJPFCulanaMtotb4KLO1JCX07VqIEwd/8AUpQ+dd094s3jinQ8IU24BtO6NmYjrKhx/mjPruLlxxV5Y+OsL2tBLKWyUpIJ2AAbuSSRPc0NkeKf3SFo9pqCbRJ1dl5CRlreshSuSRzkQRzV1tSh5o2+/wAKFApQhKh5SDHocn9eKAllagjay4QnygOdD2BMVxxva824fFQtBG2HgEySABE80UyjhKdJmZ9orV7TtTGoMNEiZTuZSG0q9UyqckYIE9qjezmorbfuEOKhbh3HzRu7+ta3VGU6hau2ZHnUkiS05CSB1VtjvXnl2x/tr7f8dNxtO6UhaRM9CQDVorR5vkY1L6PQm7ZhsWgsmXkOOPJSotOQFK3HKRHwgZiMnHrXL61sdQJeNk4VuuEuLDe1ZgASoETIjAGep5IrNaTq9u+N1zcLQ42nypU+UQBxtKRM/Waj6jqIb1ZnepxdshKEqZC1+ZEdCqPUTEfOm5LZPT0ns0HtRcXGm2rD1m5fguuJSpLrigFlIOZwSrAyP71SK19y+uFvX5KSpHxhkZOfiiPvz3mri7eb1TTBa6eytbVs5IWXC4pGCSCjChMAA5HTpVBtDa1IWiFJUQodiMZqmN7fTJZlx9raLli8adksutuJBjc3x+MR++9Sg624MbFf8cfv8jVC3sA3pMKPcc0dpcLG4BJ7nj711zT12cVJN9F4haU5gATkTx9+PrUhpcEbVbZyUnr6/wDiqhh4oWErJEnhRiPkamIWNxCjG0Hpn6j+4qiom0XTDhTB3RPqDSqFaxuCQ6lO7uSfxj+1KibiY15xQSiAEqmUCeP+R9eg7VzephIAPhkJkmMpHMfM0MELVu2JO4eURx2J9PT5etCcAW8qFFTSMCTMmBP49a52zpSOp/iJU84mGx8IR/ihuuy4XDKu209Ka6tTroRmBiJ5FNlAkzCz1HApGx0jq1bEqCSdxkk8/So4XxJVmTE8U55XiSACe5P74qMtRJ4gcelI2Okaj2asWX7Rd4skOJc2jzgJIG05wTVtd6pY2rDyrj3ZVwkfw2mVuA5OZlR456fjVF7FagLe8XbLXDbw8qf6ldhkZI+9ax5ens27j6LZh1b5w84ptITnmTKiZgkATGJE1x0m6PXw3Kwpp6ZHs9c0FFwlV1bJNu41vS44gOL5gpgT13ZJiI70O39oPHsnnG1WzbqVnw0W9uhtRT/KfhMcdcdzVXqarq/eLbb/ALyzG5tq2t0hK1Dy+QCTnaCT1gnpmVYNN6WwrUjauPDwwypttH/QcAMoUJnJHPzzNFrS6JTkd2+XaIeme0SLS4cbuRdhqCopcc8QpXMnEJAyVSf0qXdX2n6O5uZbU6+loeGlbhVt7Jxxgk/LHaqKzfXc6i+tVi2XHJcS0lny7hkwCcDBmit22oXly42qyU06tIEKb2oBnk4xxFBpb2abajS7/XR2w1a4vb9o3w8UbwqUpgoE/EnbkEc+tXFzYPXcKutVtlW61JUUoJgbZkiSSMEzAPyoB9mh7tblxxxi4QgoWG9kfETyOcEc56UO7uBo/uVu4XCxjxXURvKZIwlXlJg9Z6UOm9IfjkmOdrovh4rQQEW61tpIShYcCxtBE53SMAxInjFZj22dcdWw2rIZ3BR7KMEj7fmKV1qV4+88NJeaZtEtoDpQlLSVGNpc2cpJAkgTB68VT6jcm6UhAADTaQEpSkJmAAVEDqYE1SZ0Qy+Tzni0VySQZFXFnrZU0LbU213Vvkf9QhSJjKT3ECPlVQpMGuQaLRypmk0m3bt7xD1rq/u6XCtAc2hJKQJyJwDxnqPlUrV7nT3XWv8AbStcITvUEgCeOJJBED6c+uXY3hVTmlluI2kclKxzTwu9gyX/AB4k4OEp3BIP0H5/5qQ26g/zY/5AR+/oKiNFlRlpbls56L8p+VSGXEt3LaNRbV4QkFxoQrIMYmDnNdCfWzl0Tm3FAFIG9ByUE4jrBqUwpJbIbO5AIlKiQpvPI6j0nHHFVrbwbQotoXcNBRBWnyqA6SMwe/SpdptuFzaqcXsHmQkSpIPYjpJA7Z5zVFQjRd2e0BaVqaKCdu4gEEif5SOeOPnSrmnOICEmWo8oUtaJSvBgEECCJJgYyPlSqgNGJWdgVxIGT3Uf0/fShphITuSVEAqCRiD+/wC9NeJCBz3P7+tDT5ztyQBAHrUKZ0IITCFKKglThwAB2/D0qMVCTMgDiD1rrq9zmDjpOKjqkEipNjpDlK/h7B1OTQjk0uR61xWPnSNjpHd0EQTjNWTGqOusOWzqmwHBtU6pGeRyR8uYPXuZqZzXQTNJsJvtM0UiyTcWmpoDwQtpToT4spKQNqc+QRuGc9e1Sra3RZNLedKXLla1Lcf8rZXuIkSVQBPr1rA213c26gu2uHGl90LImrS39ptRZG17w7lHUOomftU6imd2HyMU+1pm+TdW7+ke9Jd8jaocAeDu0iZmBg9YEx3NVVpqNtqi1ptPE8RvHiqBKSdpIgYPT07RnNKn2yd8MNi1S2kmVBGR84x371aadrTF24tVnbKSqBu8iUde4JP/AIocH8RScs/99Fq08+6laLhlwAK3NOKt0NpgjIOVLJnuYjgCq3WFW3uyveWkOIBxub3Qo8RGSfQR6kVOsWn766Uly4WAklIbQogZg89s9AK1WrXjPsjoayEH3x8gIbSYknoVdDHPJFP+F+2I/MlQ4lb/APTyG8Uhq1RaW9uu2Ey6VuSpw9N2MR26E/aqPOKnag8l1xSxuTuMgSTPrnnM1BIESDTpaPNqnT2Ipmm7KdTk55pvYomgArIJjiKk7gtMrInuB+dMCAqBxJ5nE1zKFKBwsYMimXQH2FAImYg8E8GpDTgR/CdTKMY5gHsf7UG2UkkpUlG4kDcowEjrPpUl9IUCsuJUte3eE9ZE88dh86eWKwwQphQW3Cuyh1B6f4qy050Nvt3abfcW1BXhlZSlRgjkdYJx+BGKpmXFMKKVQpBwrt+/WtFoNk7fvIS29tbDqRsCtzhmZUlEjdtCc5xiqJponp7L7QGtQftLn/bUvMPLUlxBaSpaXERHmbBIByDCh1SRERSq1Y08WlqGtMZSxqNyhK0i4aStTY5IQUElRImSTGDA5IVLssp6PH7pZU+ojnCcVxJ8MnGdsD1oM7lHcesnNPbyolXG2RNJvfZtAzhUGOOajqJKjyaOowkn+YjJoJxkcmlY6ODDZMcmJofWnqMJI6GmnFIxhtIUjXQkkgASTxShOTFGaWAcwR2NNLKgUhRSNwkZpgEGsm0YMtKZlOPnWy/08sV3j12yyjc9CFo9Pi+1ZJkS2VKJxxHNeh/6VXzH+5u2TzSUpWz4hU2gKC9pGI+vPSrS/qFf6N9Z6CdAtlX4KFvL821SfJOBg8p45MjrEV5R7T+0ydX1RD9y0txhuG/D8b+XBWQRMTkAwcQYk1rP9TPa551H+2WrvhNqSU3Gw8p4DfpjJ9IryhalOKKjEntSVToHS6RO1A2RZt3LNxalLQfFQqf4ZkwmYE46/wB5AhoTuEdqGJB9KeCcBAGM0EKxKCU9TPWa6PmJ5p4JBAUmIJHGZoq2wpKS3weY6UyQAQWUpjpMwO8U+Q4BJhQwFd/nQ0pUSYSTEzHpRmmXFLQ2CoBwiBBM9uOetZGGhG88Z6GeKkDbtShOVkmYz8h68T9asLb2evHrM3Y8JNsmYcK8nzBOBz1B+R+lXlr7Ot63py3C9cM3rZCPEfSoWzaEzysz2GDEbuME04CDorrBu23b3S2rppQhCXFqCCYOVCfNETEz0re+zVu03pt1a6j7NBm3S8WkuFKnXQ4mSckxgyIJSMHnNVXs57Mu2+nqUUG9cCkLIYCgEA+baFf1H+GBIEEqlJCZHqOlaS1baXYJutOSyizKShIT4ix5gQlO3nIRJ67TzzS1RSZ0TLIN36W3n7S4bS6CtCFhTaikwZWhJ2g8ROfxpVb26SpSgneNv9SjBnPXM8UqlyY58bp8wXJ5Mmn/ABIcngDPz70xAjcB2mnow2U9CY/KrkQazuJMQO31oZFEV5iABGeaYoQYmaRjJjCndHc0wp82eKltBBkuKITECBOcUFUTjjp6UGgpjPDEwmntpJUIwRkZjiuKQABFdQSBHrQCdMqMmJ5MUMpG3dOe1G+ExjrOPSmwqQAc8wKBtnW21ygqmCOfSYq/9iNQGma370ppbpS0oAIwUgiFK4PCSTHGPSq2GvdFJJJWkgEgghUTwfrMfpTbJ9Nu8lYJSkH4gYUj1HrRXQGy69sbnT73X3X9MYcTZuwoFQ2lxUedW0TtBMmB3x2FS7b4ShsJKjnynH37VLUl5banJKt7aVlREKGcBR5/lnHOKY80t5QRbJc3NkpSEIzsmYPXmenEUdC7IjlqFW6FtQVx58/DmB9f8UrRpLu5BnBz3yP1j71OSSrTbgoDiWG7hMtE5PIyPQ4/DFDYQl3U0MmEul7wlz8KUyAM9czJPQVtGBPWkbl7kZk7U+bOTA+VJgbWFlG1UrggHMAcn09fnUtvx2FJDjYW2pGwQY2kynkR0n7g0JLiWnrhSApIILTiQIlBwYzz9ab0DYMtONrCGF721ne3tGSYx09YIqVodq/c3Ddrb+IGX7htveUphKzhIz1yrHUT2rT6J7Kt6r7s3b3aU7lFAAQSErkFO4mPiggDt6gipuq+xLlrozzgU25cNPqb8VTkBQOQmCNp8x5kEFR6AwzS1sCfwP7MaBa6xaPJNv7v7qtKXSwSPF2yCnbO5RIhUHg/PGz0jSG7Ndml5DrgugFuSBJWnO8lMhM7jIHOCSc1iPZXXl2iE62pYbVcOJtb1ReSn+IAdjoTAKZCCFA45g9Bs9RVqWlC1v2795WnqUFe53NuPFZSvIKFACSkH+YHIAmTFLsZInt6Rde8K8TWblCVuJSoB4pUYO0AKGRyqBxJ6xWwt1eGyku+IvwwU7iACqY6CB+mfWqS4vQ8QnT9r3htIuG0hlaluN5EpMQTJT3PPzqzRqbaHR4yHWkuJEFQIjvM9uSeBI9TU29lEi0QuQkjIUJBGRSoSH23FLCXEKSkwohYwY49On3pUoT44b+JX/1p92ACYEUqVdPwiB/mHyNDJJOaVKpswQcJFMpUqLChveudKVKlYw8/D/8AqknAJHPf60qVKYKyTCxJiCfxofwqVtxxx86VKm+gNd7OoSXtKBSkh24u23AR8aA02Qk9wCSY9aj6C4ve8rerd40zOfgVSpU3wVkTSCXEPrcO5Xghe5WTuzn5+td2pTrriUpATsVgDFKlWMxloSbiyScpKJI6E7opPJBvnpAMuKn18tKlWYDQ6O4417LPuNLUhaUBQUkwQQpkgz3BUo/U969DeAudJfFyPFCm9qg55pHjpEGekEj5E0qVN8NPs8r1FR8qZO0vugicHyMH869ctiXf9JEvOkrdGnqIcVlQKRKc+kCKVKlfwrPtmi9hx4nsLpZc8xOngEqzjOKrtHdcV7SW1mpxZtVMbSwVHYQU5G3ilSpP2N8Rc+z6iL59AJ2hSwE9ANxpUqVB+zH/2Q=="/>
          <p:cNvSpPr>
            <a:spLocks noChangeAspect="1" noChangeArrowheads="1"/>
          </p:cNvSpPr>
          <p:nvPr/>
        </p:nvSpPr>
        <p:spPr bwMode="auto">
          <a:xfrm>
            <a:off x="76200" y="-525463"/>
            <a:ext cx="1685925" cy="1104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 17 Ropné katastrofy</a:t>
            </a:r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89040"/>
            <a:ext cx="4248000" cy="2560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Další katastrofa se odehrála v roce 1978, kdy se z lodi </a:t>
            </a:r>
            <a:r>
              <a:rPr lang="cs-CZ" dirty="0" err="1"/>
              <a:t>Amoco</a:t>
            </a:r>
            <a:r>
              <a:rPr lang="cs-CZ" dirty="0"/>
              <a:t> </a:t>
            </a:r>
            <a:r>
              <a:rPr lang="cs-CZ" dirty="0" err="1"/>
              <a:t>Cadiz</a:t>
            </a:r>
            <a:r>
              <a:rPr lang="cs-CZ" dirty="0"/>
              <a:t>, plujících podél anglických břehů směrem k Francii, uvolnilo osmkrát větší </a:t>
            </a:r>
            <a:r>
              <a:rPr lang="cs-CZ" dirty="0" err="1"/>
              <a:t>množství.Vyteklá</a:t>
            </a:r>
            <a:r>
              <a:rPr lang="cs-CZ" dirty="0"/>
              <a:t> nafta zamořila více jak 300 km francouzského pobřeží.</a:t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 17 Ropné katastrofy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846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1601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                                       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Ale "není to zas tak hrozné, jak se zdá", protože ropa je rozkládána bakteriemi a vítr, vlny i příliv překvapivě rychle ropu odstraní.Napadená příroda tedy dokáže přežít.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 17 Ropné katastrofy</a:t>
            </a:r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57388"/>
            <a:ext cx="11715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40134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JAK SE ODSTRAŇUJE KONTAMINACE ROPOU</a:t>
            </a:r>
            <a:br>
              <a:rPr lang="pl-PL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839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První snaha je zaměřena na samotné zachycení ropy.K tomuto účelu byly zkonstruovány norné stěny, plovoucí na hladině díky plovákům z pěnové hmoty.Pružný lem pod hladinou částečně brání ropě v průniku za stěnu.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 17 Ropné katastrofy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Dále jsou tu speciální čluny ("</a:t>
            </a:r>
            <a:r>
              <a:rPr lang="cs-CZ" dirty="0" err="1"/>
              <a:t>skimmers</a:t>
            </a:r>
            <a:r>
              <a:rPr lang="cs-CZ" dirty="0"/>
              <a:t>"), které sbírají vrstvu ropy z </a:t>
            </a:r>
            <a:r>
              <a:rPr lang="cs-CZ" dirty="0" err="1"/>
              <a:t>hladiny.Je</a:t>
            </a:r>
            <a:r>
              <a:rPr lang="cs-CZ" dirty="0"/>
              <a:t> možno s nimi pracovat různými </a:t>
            </a:r>
            <a:r>
              <a:rPr lang="cs-CZ" dirty="0" err="1"/>
              <a:t>způsoby.Jedna</a:t>
            </a:r>
            <a:r>
              <a:rPr lang="cs-CZ" dirty="0"/>
              <a:t> metoda spočívá v použití dopravníkového pásu, vyrobeného ze speciální tkaniny, která pohlcuje </a:t>
            </a:r>
            <a:r>
              <a:rPr lang="cs-CZ" dirty="0" err="1"/>
              <a:t>ropu.Pás</a:t>
            </a:r>
            <a:r>
              <a:rPr lang="cs-CZ" dirty="0"/>
              <a:t> je na jednom konci v kontaktu s hladinou, kde nasává </a:t>
            </a:r>
            <a:r>
              <a:rPr lang="cs-CZ" dirty="0" err="1"/>
              <a:t>ropu.Na</a:t>
            </a:r>
            <a:r>
              <a:rPr lang="cs-CZ" dirty="0"/>
              <a:t> druhém konci se ropa z tkaniny vymačkává pomocí přítlačných válců, přečerpává se na vlečný člun a odváží.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 17 Ropné katastrofy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770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45811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Dále se musí pomoci ptákům, vydrám a jiným zvířatům, která hynou podchlazením.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 některých případech se ohrožená zvířata letecky dopravují do havarijních středisek, vybavených k péči o ně.Ochránci životního prostředí někdy zahánějí zvířata z místa havárie střelbou z děl nebo pomocí prášků.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VY_32_INOVACE_ 17 Ropné katastrofy</a:t>
            </a:r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465" y="1268760"/>
            <a:ext cx="2844000" cy="1603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70</TotalTime>
  <Words>351</Words>
  <Application>Microsoft Office PowerPoint</Application>
  <PresentationFormat>Předvádění na obrazovce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Modul</vt:lpstr>
      <vt:lpstr>Ropné katastrofy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JAK SE ODSTRAŇUJE KONTAMINACE ROPOU 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Ropné katastrofy</dc:title>
  <dc:creator>Žáci</dc:creator>
  <cp:lastModifiedBy>Markova</cp:lastModifiedBy>
  <cp:revision>8</cp:revision>
  <dcterms:created xsi:type="dcterms:W3CDTF">2011-02-25T10:52:42Z</dcterms:created>
  <dcterms:modified xsi:type="dcterms:W3CDTF">2013-06-27T19:28:55Z</dcterms:modified>
</cp:coreProperties>
</file>